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62" r:id="rId2"/>
    <p:sldId id="264" r:id="rId3"/>
    <p:sldId id="265" r:id="rId4"/>
    <p:sldId id="266" r:id="rId5"/>
    <p:sldId id="267" r:id="rId6"/>
    <p:sldId id="268" r:id="rId7"/>
    <p:sldId id="269" r:id="rId8"/>
    <p:sldId id="270" r:id="rId9"/>
    <p:sldId id="271" r:id="rId10"/>
    <p:sldId id="272" r:id="rId11"/>
    <p:sldId id="273" r:id="rId12"/>
    <p:sldId id="274" r:id="rId13"/>
    <p:sldId id="275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480">
          <p15:clr>
            <a:srgbClr val="A4A3A4"/>
          </p15:clr>
        </p15:guide>
        <p15:guide id="2" pos="328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20084" autoAdjust="0"/>
    <p:restoredTop sz="86383" autoAdjust="0"/>
  </p:normalViewPr>
  <p:slideViewPr>
    <p:cSldViewPr>
      <p:cViewPr varScale="1">
        <p:scale>
          <a:sx n="73" d="100"/>
          <a:sy n="73" d="100"/>
        </p:scale>
        <p:origin x="1181" y="67"/>
      </p:cViewPr>
      <p:guideLst>
        <p:guide orient="horz" pos="1480"/>
        <p:guide pos="328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1" d="100"/>
          <a:sy n="71" d="100"/>
        </p:scale>
        <p:origin x="-3210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39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wmf"/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6" Type="http://schemas.openxmlformats.org/officeDocument/2006/relationships/image" Target="../media/image12.wmf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4" Type="http://schemas.openxmlformats.org/officeDocument/2006/relationships/image" Target="../media/image19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6" Type="http://schemas.openxmlformats.org/officeDocument/2006/relationships/image" Target="../media/image29.wmf"/><Relationship Id="rId5" Type="http://schemas.openxmlformats.org/officeDocument/2006/relationships/image" Target="../media/image28.wmf"/><Relationship Id="rId4" Type="http://schemas.openxmlformats.org/officeDocument/2006/relationships/image" Target="../media/image27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5" Type="http://schemas.openxmlformats.org/officeDocument/2006/relationships/image" Target="../media/image36.wmf"/><Relationship Id="rId4" Type="http://schemas.openxmlformats.org/officeDocument/2006/relationships/image" Target="../media/image35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38.wmf"/><Relationship Id="rId1" Type="http://schemas.openxmlformats.org/officeDocument/2006/relationships/image" Target="../media/image3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3BA067-7408-415D-8737-929066884D5D}" type="datetimeFigureOut">
              <a:rPr lang="ru-RU" smtClean="0"/>
              <a:t>16.03.2018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1314E5-E480-4386-925B-B8A7D4E4B0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14121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1314E5-E480-4386-925B-B8A7D4E4B082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72413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1314E5-E480-4386-925B-B8A7D4E4B082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11473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16.03.2018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16.03.2018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16.03.2018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16.03.2018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12" Type="http://schemas.openxmlformats.org/officeDocument/2006/relationships/image" Target="../media/image3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3.wmf"/><Relationship Id="rId11" Type="http://schemas.openxmlformats.org/officeDocument/2006/relationships/oleObject" Target="../embeddings/oleObject34.bin"/><Relationship Id="rId5" Type="http://schemas.openxmlformats.org/officeDocument/2006/relationships/oleObject" Target="../embeddings/oleObject31.bin"/><Relationship Id="rId10" Type="http://schemas.openxmlformats.org/officeDocument/2006/relationships/image" Target="../media/image35.wmf"/><Relationship Id="rId4" Type="http://schemas.openxmlformats.org/officeDocument/2006/relationships/image" Target="../media/image32.wmf"/><Relationship Id="rId9" Type="http://schemas.openxmlformats.org/officeDocument/2006/relationships/oleObject" Target="../embeddings/oleObject33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8.wmf"/><Relationship Id="rId5" Type="http://schemas.openxmlformats.org/officeDocument/2006/relationships/oleObject" Target="../embeddings/oleObject36.bin"/><Relationship Id="rId4" Type="http://schemas.openxmlformats.org/officeDocument/2006/relationships/image" Target="../media/image37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39.wmf"/><Relationship Id="rId4" Type="http://schemas.openxmlformats.org/officeDocument/2006/relationships/oleObject" Target="../embeddings/oleObject37.bin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4.e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13" Type="http://schemas.openxmlformats.org/officeDocument/2006/relationships/oleObject" Target="../embeddings/oleObject12.bin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12" Type="http://schemas.openxmlformats.org/officeDocument/2006/relationships/image" Target="../media/image1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8.wmf"/><Relationship Id="rId11" Type="http://schemas.openxmlformats.org/officeDocument/2006/relationships/oleObject" Target="../embeddings/oleObject11.bin"/><Relationship Id="rId5" Type="http://schemas.openxmlformats.org/officeDocument/2006/relationships/oleObject" Target="../embeddings/oleObject8.bin"/><Relationship Id="rId10" Type="http://schemas.openxmlformats.org/officeDocument/2006/relationships/image" Target="../media/image10.wmf"/><Relationship Id="rId4" Type="http://schemas.openxmlformats.org/officeDocument/2006/relationships/image" Target="../media/image7.wmf"/><Relationship Id="rId9" Type="http://schemas.openxmlformats.org/officeDocument/2006/relationships/oleObject" Target="../embeddings/oleObject10.bin"/><Relationship Id="rId14" Type="http://schemas.openxmlformats.org/officeDocument/2006/relationships/image" Target="../media/image12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13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12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7.wmf"/><Relationship Id="rId11" Type="http://schemas.openxmlformats.org/officeDocument/2006/relationships/oleObject" Target="../embeddings/oleObject20.bin"/><Relationship Id="rId5" Type="http://schemas.openxmlformats.org/officeDocument/2006/relationships/oleObject" Target="../embeddings/oleObject17.bin"/><Relationship Id="rId10" Type="http://schemas.openxmlformats.org/officeDocument/2006/relationships/image" Target="../media/image19.wmf"/><Relationship Id="rId4" Type="http://schemas.openxmlformats.org/officeDocument/2006/relationships/image" Target="../media/image16.wmf"/><Relationship Id="rId9" Type="http://schemas.openxmlformats.org/officeDocument/2006/relationships/oleObject" Target="../embeddings/oleObject19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21.png"/><Relationship Id="rId4" Type="http://schemas.openxmlformats.org/officeDocument/2006/relationships/image" Target="../media/image20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4.bin"/><Relationship Id="rId13" Type="http://schemas.openxmlformats.org/officeDocument/2006/relationships/image" Target="../media/image27.wmf"/><Relationship Id="rId18" Type="http://schemas.openxmlformats.org/officeDocument/2006/relationships/oleObject" Target="../embeddings/oleObject29.bin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24.wmf"/><Relationship Id="rId12" Type="http://schemas.openxmlformats.org/officeDocument/2006/relationships/oleObject" Target="../embeddings/oleObject26.bin"/><Relationship Id="rId17" Type="http://schemas.openxmlformats.org/officeDocument/2006/relationships/image" Target="../media/image29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8.bin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23.bin"/><Relationship Id="rId11" Type="http://schemas.openxmlformats.org/officeDocument/2006/relationships/image" Target="../media/image26.wmf"/><Relationship Id="rId5" Type="http://schemas.openxmlformats.org/officeDocument/2006/relationships/image" Target="../media/image31.png"/><Relationship Id="rId15" Type="http://schemas.openxmlformats.org/officeDocument/2006/relationships/image" Target="../media/image28.wmf"/><Relationship Id="rId10" Type="http://schemas.openxmlformats.org/officeDocument/2006/relationships/oleObject" Target="../embeddings/oleObject25.bin"/><Relationship Id="rId4" Type="http://schemas.openxmlformats.org/officeDocument/2006/relationships/image" Target="../media/image30.png"/><Relationship Id="rId9" Type="http://schemas.openxmlformats.org/officeDocument/2006/relationships/image" Target="../media/image25.wmf"/><Relationship Id="rId14" Type="http://schemas.openxmlformats.org/officeDocument/2006/relationships/oleObject" Target="../embeddings/oleObject2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434282"/>
          </a:xfrm>
        </p:spPr>
        <p:txBody>
          <a:bodyPr>
            <a:noAutofit/>
          </a:bodyPr>
          <a:lstStyle/>
          <a:p>
            <a:r>
              <a:rPr lang="ru-RU" sz="36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Лабораторная работа № 5.</a:t>
            </a:r>
            <a:br>
              <a:rPr lang="ru-RU" sz="36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Ручное/автоматическое управление включением синхронного генератора на параллельную работу по способу самосинхронизации</a:t>
            </a:r>
            <a:endParaRPr lang="ru-RU" sz="32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993307"/>
          </a:xfrm>
        </p:spPr>
        <p:txBody>
          <a:bodyPr/>
          <a:lstStyle/>
          <a:p>
            <a:pPr marL="0" indent="457200" algn="just">
              <a:buNone/>
            </a:pP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работы: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Изучение процесса включения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синхронного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генератора на параллельную работу по способу самосинхронизации в ручном и автоматическом режимах.</a:t>
            </a:r>
          </a:p>
        </p:txBody>
      </p:sp>
    </p:spTree>
    <p:extLst>
      <p:ext uri="{BB962C8B-B14F-4D97-AF65-F5344CB8AC3E}">
        <p14:creationId xmlns:p14="http://schemas.microsoft.com/office/powerpoint/2010/main" val="659167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6120680"/>
          </a:xfrm>
        </p:spPr>
        <p:txBody>
          <a:bodyPr>
            <a:normAutofit/>
          </a:bodyPr>
          <a:lstStyle/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Кроме того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при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малой частоте лампы погасают раньше, чем напряжение достигнет нуля, и загораются также при 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U&gt;0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Поэтому при схеме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погасание света трудно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выбрать правильный момент включения. 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Лучшей является </a:t>
            </a:r>
            <a:r>
              <a:rPr lang="ru-RU" sz="2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схема </a:t>
            </a:r>
            <a:r>
              <a:rPr lang="ru-RU" sz="2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включение на вращение света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             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лампы 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1, 2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загораются и погасают поочередно, и создается впечатление вращающегося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света. 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 при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соблюдении перечисленных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условий лампа 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светится, а лампы 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находятся под линейным напряжением и светятся с одинаковой яркостью, что и является критерием правильности момента включения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Электромагнитный синхроноскоп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к нему подаются напряжения генератора и сети. Этот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прибор работает на принципе вращающегося магнитного поля, и при               его стрелка вращается с частотой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ту или иную сторону в зависимости от того, какая частота больше. При правильном моменте включения стрелка синхроноскопа обращена вертикально вверх.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Автоматические синхронизаторы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которые осуществляют автоматическое регулирование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    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достижении необходимых условий автоматически включают генераторы на параллельную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работу.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5583506"/>
              </p:ext>
            </p:extLst>
          </p:nvPr>
        </p:nvGraphicFramePr>
        <p:xfrm>
          <a:off x="1547664" y="1772816"/>
          <a:ext cx="1005840" cy="2895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4" name="Equation" r:id="rId3" imgW="838200" imgH="241300" progId="Equation.DSMT4">
                  <p:embed/>
                </p:oleObj>
              </mc:Choice>
              <mc:Fallback>
                <p:oleObj name="Equation" r:id="rId3" imgW="838200" imgH="2413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664" y="1772816"/>
                        <a:ext cx="1005840" cy="28956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7351793"/>
              </p:ext>
            </p:extLst>
          </p:nvPr>
        </p:nvGraphicFramePr>
        <p:xfrm>
          <a:off x="3203848" y="4221088"/>
          <a:ext cx="685502" cy="2894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5" name="Equation" r:id="rId5" imgW="571252" imgH="241195" progId="Equation.DSMT4">
                  <p:embed/>
                </p:oleObj>
              </mc:Choice>
              <mc:Fallback>
                <p:oleObj name="Equation" r:id="rId5" imgW="571252" imgH="241195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848" y="4221088"/>
                        <a:ext cx="685502" cy="28943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6854833"/>
              </p:ext>
            </p:extLst>
          </p:nvPr>
        </p:nvGraphicFramePr>
        <p:xfrm>
          <a:off x="7740352" y="4221088"/>
          <a:ext cx="670270" cy="2894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6" name="Equation" r:id="rId7" imgW="558558" imgH="241195" progId="Equation.DSMT4">
                  <p:embed/>
                </p:oleObj>
              </mc:Choice>
              <mc:Fallback>
                <p:oleObj name="Equation" r:id="rId7" imgW="558558" imgH="241195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40352" y="4221088"/>
                        <a:ext cx="670270" cy="28943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8933258"/>
              </p:ext>
            </p:extLst>
          </p:nvPr>
        </p:nvGraphicFramePr>
        <p:xfrm>
          <a:off x="3995935" y="5733255"/>
          <a:ext cx="304668" cy="2894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7" name="Equation" r:id="rId9" imgW="253890" imgH="241195" progId="Equation.DSMT4">
                  <p:embed/>
                </p:oleObj>
              </mc:Choice>
              <mc:Fallback>
                <p:oleObj name="Equation" r:id="rId9" imgW="253890" imgH="241195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5935" y="5733255"/>
                        <a:ext cx="304668" cy="28943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2" name="Объект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3499979"/>
              </p:ext>
            </p:extLst>
          </p:nvPr>
        </p:nvGraphicFramePr>
        <p:xfrm>
          <a:off x="4716016" y="5733380"/>
          <a:ext cx="258856" cy="2893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8" name="Equation" r:id="rId11" imgW="215713" imgH="241091" progId="Equation.DSMT4">
                  <p:embed/>
                </p:oleObj>
              </mc:Choice>
              <mc:Fallback>
                <p:oleObj name="Equation" r:id="rId11" imgW="215713" imgH="241091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6016" y="5733380"/>
                        <a:ext cx="258856" cy="28930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37958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lnSpcReduction="10000"/>
          </a:bodyPr>
          <a:lstStyle/>
          <a:p>
            <a:pPr marL="0" indent="45720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Вследствие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того что при точной синхронизации:</a:t>
            </a:r>
          </a:p>
          <a:p>
            <a:pPr marL="0" indent="45720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ошибка при подключении может привести с механическим повреждениям;</a:t>
            </a:r>
          </a:p>
          <a:p>
            <a:pPr marL="0" indent="45720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во время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аварий, когда постоянно меняются напряжение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частота, процесс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синхронизации с помощью автоматических синхронизаторов сильно затягивается (до 5-10 мин и даже более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</a:t>
            </a:r>
          </a:p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широко внедрен метод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грубой синхронизации, или </a:t>
            </a:r>
            <a:r>
              <a:rPr lang="ru-RU" sz="2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самосинхронизации.</a:t>
            </a:r>
          </a:p>
          <a:p>
            <a:pPr marL="0" indent="457200" algn="just">
              <a:buNone/>
            </a:pPr>
            <a:r>
              <a:rPr lang="ru-RU" sz="2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Сущность метода самосинхронизации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заключается в том, что генератор включается в сеть в невозбужденном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состоянии              при скорости вращения, близкой к синхронной (допускается отклонение до 2%). После включения невозбужденного генератора в сеть немедленно включается ток возбуждения и генератор втягивается в синхронизм (т.е. его скорость достигает синхронной и становится             ).    </a:t>
            </a:r>
          </a:p>
          <a:p>
            <a:pPr marL="0" indent="457200" algn="just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самосинхронизации неизбежно возникновение значительного толчка тока.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Обмотку возбуждения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замыкают на разрядный резистор, используемый при гашении поля,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чтобы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избежать появления в обмотке возбуждения напряжений, опасных для ее изоляции. Что также снижает величину ударного тока и способствует быстрому затуханию переходных токов.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0394355"/>
              </p:ext>
            </p:extLst>
          </p:nvPr>
        </p:nvGraphicFramePr>
        <p:xfrm>
          <a:off x="7236296" y="2923542"/>
          <a:ext cx="624569" cy="2894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2" name="Equation" r:id="rId3" imgW="520474" imgH="241195" progId="Equation.DSMT4">
                  <p:embed/>
                </p:oleObj>
              </mc:Choice>
              <mc:Fallback>
                <p:oleObj name="Equation" r:id="rId3" imgW="520474" imgH="241195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6296" y="2923542"/>
                        <a:ext cx="624569" cy="28943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9318753"/>
              </p:ext>
            </p:extLst>
          </p:nvPr>
        </p:nvGraphicFramePr>
        <p:xfrm>
          <a:off x="5940152" y="4003662"/>
          <a:ext cx="685502" cy="2894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3" name="Equation" r:id="rId5" imgW="571252" imgH="241195" progId="Equation.DSMT4">
                  <p:embed/>
                </p:oleObj>
              </mc:Choice>
              <mc:Fallback>
                <p:oleObj name="Equation" r:id="rId5" imgW="571252" imgH="241195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0152" y="4003662"/>
                        <a:ext cx="685502" cy="28943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259640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20680"/>
          </a:xfrm>
        </p:spPr>
        <p:txBody>
          <a:bodyPr>
            <a:normAutofit/>
          </a:bodyPr>
          <a:lstStyle/>
          <a:p>
            <a:pPr marL="0" indent="457200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ctr">
              <a:buNone/>
            </a:pPr>
            <a:r>
              <a:rPr lang="ru-RU" sz="2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Кривые изменения токов турбогенератора мощностью 100 МВт при включении в сеть методом </a:t>
            </a:r>
            <a:r>
              <a:rPr lang="ru-RU" sz="2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самосинхронизации</a:t>
            </a:r>
          </a:p>
          <a:p>
            <a:pPr marL="0" indent="457200" algn="ctr">
              <a:buNone/>
            </a:pPr>
            <a:endParaRPr lang="ru-RU" sz="20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ctr">
              <a:buNone/>
            </a:pPr>
            <a:endParaRPr lang="ru-RU" sz="20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ctr">
              <a:buNone/>
            </a:pPr>
            <a:endParaRPr lang="ru-RU" sz="20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ctr">
              <a:buNone/>
            </a:pPr>
            <a:endParaRPr lang="ru-RU" sz="20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ctr">
              <a:buNone/>
            </a:pPr>
            <a:endParaRPr lang="ru-RU" sz="20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ctr">
              <a:buNone/>
            </a:pPr>
            <a:endParaRPr lang="ru-RU" sz="20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ctr">
              <a:buNone/>
            </a:pPr>
            <a:endParaRPr lang="ru-RU" sz="20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ctr">
              <a:buNone/>
            </a:pPr>
            <a:endParaRPr lang="ru-RU" sz="20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ctr">
              <a:buNone/>
            </a:pPr>
            <a:endParaRPr lang="ru-RU" sz="20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ctr">
              <a:buNone/>
            </a:pPr>
            <a:endParaRPr lang="ru-RU" sz="20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ctr">
              <a:buNone/>
            </a:pPr>
            <a:endParaRPr lang="ru-RU" sz="20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самосинхронизации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можно применять в случаях, когда толчок тока не будет превышать 3,5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ctr">
              <a:buNone/>
            </a:pPr>
            <a:endParaRPr lang="ru-RU" sz="20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0" y="1340768"/>
            <a:ext cx="4496952" cy="3942168"/>
          </a:xfrm>
          <a:prstGeom prst="rect">
            <a:avLst/>
          </a:prstGeom>
        </p:spPr>
      </p:pic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1444577"/>
              </p:ext>
            </p:extLst>
          </p:nvPr>
        </p:nvGraphicFramePr>
        <p:xfrm>
          <a:off x="3635896" y="5745898"/>
          <a:ext cx="248704" cy="3375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7" name="Equation" r:id="rId4" imgW="177646" imgH="241091" progId="Equation.DSMT4">
                  <p:embed/>
                </p:oleObj>
              </mc:Choice>
              <mc:Fallback>
                <p:oleObj name="Equation" r:id="rId4" imgW="177646" imgH="241091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896" y="5745898"/>
                        <a:ext cx="248704" cy="33752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840200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336704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sz="2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Достоинства и недостатки методов синхронизации.</a:t>
            </a:r>
          </a:p>
          <a:p>
            <a:pPr marL="0" indent="457200" algn="ctr">
              <a:buNone/>
            </a:pPr>
            <a:r>
              <a:rPr lang="ru-RU" sz="20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Точная синхронизации </a:t>
            </a:r>
          </a:p>
          <a:p>
            <a:pPr marL="0" indent="457200" algn="just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Достоинство состоит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том, что включение генератора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сопровождается большими толчками тока и длительными качаниями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457200" algn="just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Недостатками является:</a:t>
            </a:r>
          </a:p>
          <a:p>
            <a:pPr marL="0" indent="457200" algn="just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большое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время, необходимое для подгонки скорости вращения и напряжения синхронизируемого генератора и выбора момента подачи импульса на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включение;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возможность механических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повреждений генератора и первичного двигателя при включении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агрегата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большим углом опережения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457200" algn="ctr">
              <a:buNone/>
            </a:pPr>
            <a:r>
              <a:rPr lang="ru-RU" sz="20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Самосинхронизация</a:t>
            </a:r>
            <a:endParaRPr lang="ru-RU" sz="20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Основными достоинствами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является:  – простота;              </a:t>
            </a:r>
          </a:p>
          <a:p>
            <a:pPr marL="0" indent="457200" algn="just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ускорение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процесса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синхронизации;</a:t>
            </a:r>
          </a:p>
          <a:p>
            <a:pPr marL="0" indent="457200" algn="just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легко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может быть автоматизирован.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Преимущества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самосинхронизации особенно важны в аварийных условиях при значительных колебаниях частоты и напряжения в энергосистеме.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Недостатком следует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считать сравнительно большие толчки тока в момент включения, при этом подгорают контакты выключателей и подвергаются дополнительным динамическим усилиям обмотки генераторов и трансформаторов.</a:t>
            </a:r>
          </a:p>
          <a:p>
            <a:pPr marL="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31177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/>
          </a:bodyPr>
          <a:lstStyle/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каждой электрической станции обычно бывает установлено несколько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генераторов. 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Благодаря параллельной работе генераторов достигается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большая надежность энергоснабжения потребителей;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снижение мощности аварийного и ремонтного резерва;</a:t>
            </a:r>
          </a:p>
          <a:p>
            <a:pPr marL="0" indent="457200">
              <a:spcBef>
                <a:spcPts val="0"/>
              </a:spcBef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возможность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маневрирования энергоресурсами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сезонного</a:t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суточного характера.</a:t>
            </a:r>
          </a:p>
          <a:p>
            <a:pPr marL="0" indent="457200">
              <a:spcBef>
                <a:spcPts val="0"/>
              </a:spcBef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 параллельно работающие генераторы должны отдавать в сеть ток одинаковой частоты. Поэтому они должны вращаться строго в такт или, как говорят, синхронно, т.е. их скорости вращения должны быть в точности обратно пропорциональны числам пар полюсов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Существует два способа включения синхронного генератора на параллельную работу – </a:t>
            </a:r>
            <a:r>
              <a:rPr lang="ru-RU" sz="2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 точной синхронизации и самосинхронизации.</a:t>
            </a: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3" name="Объект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8128474"/>
              </p:ext>
            </p:extLst>
          </p:nvPr>
        </p:nvGraphicFramePr>
        <p:xfrm>
          <a:off x="2145876" y="4221088"/>
          <a:ext cx="1161546" cy="7426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25" name="Equation" r:id="rId3" imgW="774364" imgH="495085" progId="Equation.DSMT4">
                  <p:embed/>
                </p:oleObj>
              </mc:Choice>
              <mc:Fallback>
                <p:oleObj name="Equation" r:id="rId3" imgW="774364" imgH="495085" progId="Equation.DSMT4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5876" y="4221088"/>
                        <a:ext cx="1161546" cy="74262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Объект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0050098"/>
              </p:ext>
            </p:extLst>
          </p:nvPr>
        </p:nvGraphicFramePr>
        <p:xfrm>
          <a:off x="3555876" y="4221088"/>
          <a:ext cx="1199630" cy="7426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26" name="Equation" r:id="rId5" imgW="799753" imgH="495085" progId="Equation.DSMT4">
                  <p:embed/>
                </p:oleObj>
              </mc:Choice>
              <mc:Fallback>
                <p:oleObj name="Equation" r:id="rId5" imgW="799753" imgH="495085" progId="Equation.DSMT4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5876" y="4221088"/>
                        <a:ext cx="1199630" cy="74262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Объект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5497354"/>
              </p:ext>
            </p:extLst>
          </p:nvPr>
        </p:nvGraphicFramePr>
        <p:xfrm>
          <a:off x="5050002" y="4221088"/>
          <a:ext cx="1466214" cy="7426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27" name="Equation" r:id="rId7" imgW="977476" imgH="495085" progId="Equation.DSMT4">
                  <p:embed/>
                </p:oleObj>
              </mc:Choice>
              <mc:Fallback>
                <p:oleObj name="Equation" r:id="rId7" imgW="977476" imgH="495085" progId="Equation.DSMT4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0002" y="4221088"/>
                        <a:ext cx="1466214" cy="74262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Rectangle 3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2398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lnSpcReduction="10000"/>
          </a:bodyPr>
          <a:lstStyle/>
          <a:p>
            <a:pPr marL="0" indent="457200" algn="ctr">
              <a:spcBef>
                <a:spcPts val="0"/>
              </a:spcBef>
              <a:buNone/>
            </a:pPr>
            <a:r>
              <a:rPr lang="ru-RU" sz="2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Процессы </a:t>
            </a:r>
            <a:r>
              <a:rPr lang="ru-RU" sz="2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включении генератора на параллельную работу</a:t>
            </a:r>
            <a:r>
              <a:rPr lang="ru-RU" sz="2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457200" algn="just">
              <a:spcBef>
                <a:spcPts val="0"/>
              </a:spcBef>
              <a:buNone/>
            </a:pP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Схема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замещения при включении генератора на параллельную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работу</a:t>
            </a:r>
          </a:p>
          <a:p>
            <a:pPr marL="0" indent="0" algn="ctr">
              <a:spcBef>
                <a:spcPts val="0"/>
              </a:spcBef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включении генератора на параллельную работу возникает уравнительный ток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Векторная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разность ЭДС генератора и системы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0433403"/>
              </p:ext>
            </p:extLst>
          </p:nvPr>
        </p:nvGraphicFramePr>
        <p:xfrm>
          <a:off x="1403648" y="764704"/>
          <a:ext cx="5943600" cy="854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2" name="Visio" r:id="rId3" imgW="5951255" imgH="853235" progId="Visio.Drawing.15">
                  <p:embed/>
                </p:oleObj>
              </mc:Choice>
              <mc:Fallback>
                <p:oleObj name="Visio" r:id="rId3" imgW="5951255" imgH="853235" progId="Visio.Drawing.15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648" y="764704"/>
                        <a:ext cx="5943600" cy="854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5764823"/>
              </p:ext>
            </p:extLst>
          </p:nvPr>
        </p:nvGraphicFramePr>
        <p:xfrm>
          <a:off x="3491880" y="2708920"/>
          <a:ext cx="2018424" cy="7426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3" name="Equation" r:id="rId5" imgW="1345616" imgH="495085" progId="Equation.DSMT4">
                  <p:embed/>
                </p:oleObj>
              </mc:Choice>
              <mc:Fallback>
                <p:oleObj name="Equation" r:id="rId5" imgW="1345616" imgH="495085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1880" y="2708920"/>
                        <a:ext cx="2018424" cy="74262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9771322"/>
              </p:ext>
            </p:extLst>
          </p:nvPr>
        </p:nvGraphicFramePr>
        <p:xfrm>
          <a:off x="3436937" y="3623915"/>
          <a:ext cx="2270125" cy="196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4" name="Visio" r:id="rId7" imgW="2270689" imgH="1958474" progId="Visio.Drawing.15">
                  <p:embed/>
                </p:oleObj>
              </mc:Choice>
              <mc:Fallback>
                <p:oleObj name="Visio" r:id="rId7" imgW="2270689" imgH="1958474" progId="Visio.Drawing.15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6937" y="3623915"/>
                        <a:ext cx="2270125" cy="1965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38370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92688"/>
          </a:xfrm>
        </p:spPr>
        <p:txBody>
          <a:bodyPr>
            <a:normAutofit/>
          </a:bodyPr>
          <a:lstStyle/>
          <a:p>
            <a:pPr marL="0" indent="457200" algn="just">
              <a:buNone/>
            </a:pPr>
            <a:r>
              <a:rPr lang="ru-RU" sz="2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Первый случай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когда</a:t>
            </a:r>
          </a:p>
          <a:p>
            <a:pPr marL="0" indent="0" algn="just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Это соответствует включению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возбужденного синхронного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генератора.</a:t>
            </a:r>
          </a:p>
          <a:p>
            <a:pPr marL="0" indent="0" algn="just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Уравнительный ток:</a:t>
            </a:r>
          </a:p>
          <a:p>
            <a:pPr marL="0" indent="0" algn="just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мощной энергосистемы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Тогда можно записать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Наибольшее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значение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уравнительного тока будет при угле δ = 180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°</a:t>
            </a:r>
          </a:p>
          <a:p>
            <a:pPr marL="0" indent="0" algn="just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что равносильно двукратному току трехфазного КЗ на выводах генератора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Наименьшее значение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уравнительного тока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угле δ =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0°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3196318"/>
              </p:ext>
            </p:extLst>
          </p:nvPr>
        </p:nvGraphicFramePr>
        <p:xfrm>
          <a:off x="3586642" y="347556"/>
          <a:ext cx="1561422" cy="3998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86" name="Equation" r:id="rId3" imgW="1040948" imgH="266584" progId="Equation.DSMT4">
                  <p:embed/>
                </p:oleObj>
              </mc:Choice>
              <mc:Fallback>
                <p:oleObj name="Equation" r:id="rId3" imgW="1040948" imgH="266584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6642" y="347556"/>
                        <a:ext cx="1561422" cy="39987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3118465"/>
              </p:ext>
            </p:extLst>
          </p:nvPr>
        </p:nvGraphicFramePr>
        <p:xfrm>
          <a:off x="3152774" y="1340768"/>
          <a:ext cx="283845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87" name="Equation" r:id="rId5" imgW="1892300" imgH="508000" progId="Equation.DSMT4">
                  <p:embed/>
                </p:oleObj>
              </mc:Choice>
              <mc:Fallback>
                <p:oleObj name="Equation" r:id="rId5" imgW="1892300" imgH="5080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52774" y="1340768"/>
                        <a:ext cx="2838450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9441522"/>
              </p:ext>
            </p:extLst>
          </p:nvPr>
        </p:nvGraphicFramePr>
        <p:xfrm>
          <a:off x="3829372" y="2589910"/>
          <a:ext cx="1485255" cy="3617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88" name="Equation" r:id="rId7" imgW="990170" imgH="241195" progId="Equation.DSMT4">
                  <p:embed/>
                </p:oleObj>
              </mc:Choice>
              <mc:Fallback>
                <p:oleObj name="Equation" r:id="rId7" imgW="990170" imgH="241195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9372" y="2589910"/>
                        <a:ext cx="1485255" cy="36179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60135"/>
              </p:ext>
            </p:extLst>
          </p:nvPr>
        </p:nvGraphicFramePr>
        <p:xfrm>
          <a:off x="3657600" y="3188519"/>
          <a:ext cx="18288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89" name="Equation" r:id="rId9" imgW="1219200" imgH="508000" progId="Equation.DSMT4">
                  <p:embed/>
                </p:oleObj>
              </mc:Choice>
              <mc:Fallback>
                <p:oleObj name="Equation" r:id="rId9" imgW="1219200" imgH="5080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3188519"/>
                        <a:ext cx="1828800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2" name="Объект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7095725"/>
              </p:ext>
            </p:extLst>
          </p:nvPr>
        </p:nvGraphicFramePr>
        <p:xfrm>
          <a:off x="3872268" y="4221088"/>
          <a:ext cx="990170" cy="7426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0" name="Equation" r:id="rId11" imgW="660113" imgH="495085" progId="Equation.DSMT4">
                  <p:embed/>
                </p:oleObj>
              </mc:Choice>
              <mc:Fallback>
                <p:oleObj name="Equation" r:id="rId11" imgW="660113" imgH="495085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2268" y="4221088"/>
                        <a:ext cx="990170" cy="74262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4" name="Объект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3445045"/>
              </p:ext>
            </p:extLst>
          </p:nvPr>
        </p:nvGraphicFramePr>
        <p:xfrm>
          <a:off x="4115734" y="6093296"/>
          <a:ext cx="761670" cy="3998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1" name="Equation" r:id="rId13" imgW="507780" imgH="266584" progId="Equation.DSMT4">
                  <p:embed/>
                </p:oleObj>
              </mc:Choice>
              <mc:Fallback>
                <p:oleObj name="Equation" r:id="rId13" imgW="507780" imgH="266584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5734" y="6093296"/>
                        <a:ext cx="761670" cy="39987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67438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/>
          </a:bodyPr>
          <a:lstStyle/>
          <a:p>
            <a:pPr marL="0" indent="457200" algn="just">
              <a:spcBef>
                <a:spcPts val="0"/>
              </a:spcBef>
              <a:buNone/>
            </a:pPr>
            <a:r>
              <a:rPr lang="ru-RU" sz="2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Второй случай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когда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соответствует включению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невозбужденного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синхронного генератора.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Уравнительный ток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Принимая во внимание (5.4) получим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что равносильно току трехфазного КЗ на выводах генератора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8922096"/>
              </p:ext>
            </p:extLst>
          </p:nvPr>
        </p:nvGraphicFramePr>
        <p:xfrm>
          <a:off x="3491880" y="332656"/>
          <a:ext cx="762000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3" name="Equation" r:id="rId3" imgW="508000" imgH="241300" progId="Equation.DSMT4">
                  <p:embed/>
                </p:oleObj>
              </mc:Choice>
              <mc:Fallback>
                <p:oleObj name="Equation" r:id="rId3" imgW="508000" imgH="2413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1880" y="332656"/>
                        <a:ext cx="762000" cy="361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4219524"/>
              </p:ext>
            </p:extLst>
          </p:nvPr>
        </p:nvGraphicFramePr>
        <p:xfrm>
          <a:off x="3562788" y="1124744"/>
          <a:ext cx="2018424" cy="7426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4" name="Equation" r:id="rId5" imgW="1345616" imgH="495085" progId="Equation.DSMT4">
                  <p:embed/>
                </p:oleObj>
              </mc:Choice>
              <mc:Fallback>
                <p:oleObj name="Equation" r:id="rId5" imgW="1345616" imgH="495085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2788" y="1124744"/>
                        <a:ext cx="2018424" cy="74262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8801449"/>
              </p:ext>
            </p:extLst>
          </p:nvPr>
        </p:nvGraphicFramePr>
        <p:xfrm>
          <a:off x="4086435" y="2348880"/>
          <a:ext cx="971129" cy="7426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5" name="Equation" r:id="rId7" imgW="647419" imgH="495085" progId="Equation.DSMT4">
                  <p:embed/>
                </p:oleObj>
              </mc:Choice>
              <mc:Fallback>
                <p:oleObj name="Equation" r:id="rId7" imgW="647419" imgH="495085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6435" y="2348880"/>
                        <a:ext cx="971129" cy="74262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84616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60648"/>
            <a:ext cx="8229600" cy="5937523"/>
          </a:xfrm>
        </p:spPr>
        <p:txBody>
          <a:bodyPr>
            <a:normAutofit/>
          </a:bodyPr>
          <a:lstStyle/>
          <a:p>
            <a:pPr marL="0" indent="457200" algn="ctr">
              <a:buNone/>
            </a:pPr>
            <a:r>
              <a:rPr lang="ru-RU" sz="2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Условия для </a:t>
            </a:r>
            <a:r>
              <a:rPr lang="ru-RU" sz="2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включения генератора на параллельную работу</a:t>
            </a:r>
            <a:endParaRPr lang="ru-RU" sz="20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включении генераторов на параллельную работу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избегать чрезмерно большого толчка тока и возникновения ударных электромагнитных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моментов,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способных вызвать повреждение генератора и другого оборудования, а также нарушить работу электрической сети или энергосистемы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45720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Поэтому необходимо отрегулировать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режим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работы генератора на холостом ходу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надлежащий момент времени включить генератор в сеть. Совокупность этих операций называется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синхронизацией генератора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457200" algn="ctr">
              <a:buNone/>
            </a:pPr>
            <a:r>
              <a:rPr lang="ru-RU" sz="2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для включения синхронного генератора на параллельную работу:</a:t>
            </a:r>
          </a:p>
          <a:p>
            <a:pPr marL="0" indent="45720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напряжение включаемого генератора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должно       быть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равно напряжению сети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или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уже работающего генератора;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частота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генератора      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должна равняться частоте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сети     ;</a:t>
            </a:r>
          </a:p>
          <a:p>
            <a:pPr marL="0" indent="45720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чередование фаз генератора и сети должно быть одинаково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45720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напряжения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и         должны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быть в фазе.</a:t>
            </a:r>
          </a:p>
          <a:p>
            <a:pPr marL="0" indent="457200" algn="just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dirty="0"/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636996"/>
              </p:ext>
            </p:extLst>
          </p:nvPr>
        </p:nvGraphicFramePr>
        <p:xfrm>
          <a:off x="6207389" y="4219335"/>
          <a:ext cx="380835" cy="3617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8" name="Equation" r:id="rId3" imgW="253890" imgH="241195" progId="Equation.DSMT4">
                  <p:embed/>
                </p:oleObj>
              </mc:Choice>
              <mc:Fallback>
                <p:oleObj name="Equation" r:id="rId3" imgW="253890" imgH="241195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07389" y="4219335"/>
                        <a:ext cx="380835" cy="36179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2" name="Объект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5584436"/>
              </p:ext>
            </p:extLst>
          </p:nvPr>
        </p:nvGraphicFramePr>
        <p:xfrm>
          <a:off x="2627784" y="4509120"/>
          <a:ext cx="361793" cy="3617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9" name="Equation" r:id="rId5" imgW="241195" imgH="241195" progId="Equation.DSMT4">
                  <p:embed/>
                </p:oleObj>
              </mc:Choice>
              <mc:Fallback>
                <p:oleObj name="Equation" r:id="rId5" imgW="241195" imgH="241195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784" y="4509120"/>
                        <a:ext cx="361793" cy="36179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4" name="Объект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2142594"/>
              </p:ext>
            </p:extLst>
          </p:nvPr>
        </p:nvGraphicFramePr>
        <p:xfrm>
          <a:off x="3347863" y="4867563"/>
          <a:ext cx="323570" cy="361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0" name="Equation" r:id="rId7" imgW="215713" imgH="241091" progId="Equation.DSMT4">
                  <p:embed/>
                </p:oleObj>
              </mc:Choice>
              <mc:Fallback>
                <p:oleObj name="Equation" r:id="rId7" imgW="215713" imgH="241091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7863" y="4867563"/>
                        <a:ext cx="323570" cy="3616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6" name="Объект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8914265"/>
              </p:ext>
            </p:extLst>
          </p:nvPr>
        </p:nvGraphicFramePr>
        <p:xfrm>
          <a:off x="7164287" y="4867563"/>
          <a:ext cx="323570" cy="361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1" name="Equation" r:id="rId9" imgW="215713" imgH="241091" progId="Equation.DSMT4">
                  <p:embed/>
                </p:oleObj>
              </mc:Choice>
              <mc:Fallback>
                <p:oleObj name="Equation" r:id="rId9" imgW="215713" imgH="241091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4287" y="4867563"/>
                        <a:ext cx="323570" cy="3616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Объект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7488809"/>
              </p:ext>
            </p:extLst>
          </p:nvPr>
        </p:nvGraphicFramePr>
        <p:xfrm>
          <a:off x="2668063" y="5589240"/>
          <a:ext cx="380835" cy="3617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2" name="Equation" r:id="rId11" imgW="253890" imgH="241195" progId="Equation.DSMT4">
                  <p:embed/>
                </p:oleObj>
              </mc:Choice>
              <mc:Fallback>
                <p:oleObj name="Equation" r:id="rId11" imgW="253890" imgH="241195" progId="Equation.DSMT4">
                  <p:embed/>
                  <p:pic>
                    <p:nvPicPr>
                      <p:cNvPr id="10" name="Объект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8063" y="5589240"/>
                        <a:ext cx="380835" cy="36179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Объект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6138417"/>
              </p:ext>
            </p:extLst>
          </p:nvPr>
        </p:nvGraphicFramePr>
        <p:xfrm>
          <a:off x="3346111" y="5589240"/>
          <a:ext cx="361793" cy="3617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3" name="Equation" r:id="rId12" imgW="241195" imgH="241195" progId="Equation.DSMT4">
                  <p:embed/>
                </p:oleObj>
              </mc:Choice>
              <mc:Fallback>
                <p:oleObj name="Equation" r:id="rId12" imgW="241195" imgH="241195" progId="Equation.DSMT4">
                  <p:embed/>
                  <p:pic>
                    <p:nvPicPr>
                      <p:cNvPr id="12" name="Объект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6111" y="5589240"/>
                        <a:ext cx="361793" cy="36179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00765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264696"/>
          </a:xfrm>
        </p:spPr>
        <p:txBody>
          <a:bodyPr>
            <a:normAutofit fontScale="92500" lnSpcReduction="10000"/>
          </a:bodyPr>
          <a:lstStyle/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соблюдении указанных условий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векторы напряжений генератора и сети совпадают и вращаются с одинаковой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скоростью,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разности напряжений между контактами выключателя при включении генератора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равны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Равенство напряжений достигается путем регулирования тока возбуждения генератора и контролируется с помощью вольтметра.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частоты и фазы напряжения генератора достигается изменением скорости вращения генератора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Правильность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чередования фаз необходимо проверять только при первом включении генератора после монтажа или сборки схемы.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Совпадение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напряжений по фазе контролируется специальными приборами – ламповыми и стрелочными синхроноскопами.</a:t>
            </a: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5608253"/>
              </p:ext>
            </p:extLst>
          </p:nvPr>
        </p:nvGraphicFramePr>
        <p:xfrm>
          <a:off x="2476500" y="1196752"/>
          <a:ext cx="4191000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5" name="Equation" r:id="rId3" imgW="2794000" imgH="266700" progId="Equation.DSMT4">
                  <p:embed/>
                </p:oleObj>
              </mc:Choice>
              <mc:Fallback>
                <p:oleObj name="Equation" r:id="rId3" imgW="2794000" imgH="2667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6500" y="1196752"/>
                        <a:ext cx="4191000" cy="400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Рисунок 4"/>
          <p:cNvPicPr/>
          <p:nvPr/>
        </p:nvPicPr>
        <p:blipFill>
          <a:blip r:embed="rId5"/>
          <a:stretch>
            <a:fillRect/>
          </a:stretch>
        </p:blipFill>
        <p:spPr>
          <a:xfrm>
            <a:off x="3450907" y="1628800"/>
            <a:ext cx="2242185" cy="2217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6128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264696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ru-RU" sz="2000" dirty="0">
                <a:solidFill>
                  <a:srgbClr val="7030A0"/>
                </a:solidFill>
                <a:latin typeface="Times New Roman"/>
                <a:cs typeface="Times New Roman" panose="02020603050405020304" pitchFamily="18" charset="0"/>
              </a:rPr>
              <a:t>Схема синхронизации генератора с помощью ламповых синхроноскопов с включением на погасание </a:t>
            </a:r>
            <a:r>
              <a:rPr lang="ru-RU" sz="2000" i="1" dirty="0">
                <a:solidFill>
                  <a:srgbClr val="7030A0"/>
                </a:solidFill>
                <a:latin typeface="Times New Roman"/>
                <a:cs typeface="Times New Roman" panose="02020603050405020304" pitchFamily="18" charset="0"/>
              </a:rPr>
              <a:t>а</a:t>
            </a:r>
            <a:r>
              <a:rPr lang="ru-RU" sz="2000" dirty="0">
                <a:solidFill>
                  <a:srgbClr val="7030A0"/>
                </a:solidFill>
                <a:latin typeface="Times New Roman"/>
                <a:cs typeface="Times New Roman" panose="02020603050405020304" pitchFamily="18" charset="0"/>
              </a:rPr>
              <a:t>) и вращение </a:t>
            </a:r>
            <a:r>
              <a:rPr lang="ru-RU" sz="2000" i="1" dirty="0">
                <a:solidFill>
                  <a:srgbClr val="7030A0"/>
                </a:solidFill>
                <a:latin typeface="Times New Roman"/>
                <a:cs typeface="Times New Roman" panose="02020603050405020304" pitchFamily="18" charset="0"/>
              </a:rPr>
              <a:t>б</a:t>
            </a:r>
            <a:r>
              <a:rPr lang="ru-RU" sz="2000" dirty="0">
                <a:solidFill>
                  <a:srgbClr val="7030A0"/>
                </a:solidFill>
                <a:latin typeface="Times New Roman"/>
                <a:cs typeface="Times New Roman" panose="02020603050405020304" pitchFamily="18" charset="0"/>
              </a:rPr>
              <a:t>) света</a:t>
            </a:r>
          </a:p>
          <a:p>
            <a:pPr marL="0" indent="457200" algn="just">
              <a:buNone/>
            </a:pPr>
            <a:endParaRPr lang="ru-RU" sz="2000" dirty="0" smtClean="0">
              <a:latin typeface="Times New Roman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endParaRPr lang="ru-RU" sz="2000" dirty="0">
              <a:latin typeface="Times New Roman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endParaRPr lang="ru-RU" sz="2600" dirty="0" smtClean="0">
              <a:latin typeface="Times New Roman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endParaRPr lang="ru-RU" sz="2200" dirty="0">
              <a:latin typeface="Times New Roman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endParaRPr lang="ru-RU" sz="2000" dirty="0" smtClean="0">
              <a:latin typeface="Times New Roman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endParaRPr lang="ru-RU" sz="3000" dirty="0">
              <a:latin typeface="Times New Roman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endParaRPr lang="ru-RU" sz="2000" dirty="0" smtClean="0">
              <a:latin typeface="Times New Roman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endParaRPr lang="ru-RU" sz="2600" dirty="0">
              <a:latin typeface="Times New Roman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endParaRPr lang="ru-RU" sz="2000" dirty="0" smtClean="0">
              <a:latin typeface="Times New Roman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endParaRPr lang="ru-RU" sz="1200" dirty="0">
              <a:latin typeface="Times New Roman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endParaRPr lang="ru-RU" sz="2000" dirty="0" smtClean="0">
              <a:latin typeface="Times New Roman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endParaRPr lang="ru-RU" sz="2000" dirty="0" smtClean="0">
              <a:latin typeface="Times New Roman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r>
              <a:rPr lang="ru-RU" sz="2000" i="1" dirty="0" smtClean="0">
                <a:latin typeface="Times New Roman"/>
                <a:cs typeface="Times New Roman" panose="02020603050405020304" pitchFamily="18" charset="0"/>
              </a:rPr>
              <a:t>                    а</a:t>
            </a:r>
            <a:r>
              <a:rPr lang="ru-RU" sz="2000" dirty="0" smtClean="0">
                <a:latin typeface="Times New Roman"/>
                <a:cs typeface="Times New Roman" panose="02020603050405020304" pitchFamily="18" charset="0"/>
              </a:rPr>
              <a:t>)                                                               </a:t>
            </a:r>
            <a:r>
              <a:rPr lang="ru-RU" sz="2000" i="1" dirty="0" smtClean="0">
                <a:latin typeface="Times New Roman"/>
                <a:cs typeface="Times New Roman" panose="02020603050405020304" pitchFamily="18" charset="0"/>
              </a:rPr>
              <a:t>б</a:t>
            </a:r>
            <a:r>
              <a:rPr lang="ru-RU" sz="2000" dirty="0" smtClean="0">
                <a:latin typeface="Times New Roman"/>
                <a:cs typeface="Times New Roman" panose="02020603050405020304" pitchFamily="18" charset="0"/>
              </a:rPr>
              <a:t>)</a:t>
            </a:r>
          </a:p>
          <a:p>
            <a:pPr marL="0" indent="0" algn="just">
              <a:buNone/>
            </a:pPr>
            <a:r>
              <a:rPr lang="ru-RU" sz="1600" i="1" dirty="0" smtClean="0">
                <a:latin typeface="Times New Roman"/>
                <a:cs typeface="Times New Roman" panose="02020603050405020304" pitchFamily="18" charset="0"/>
              </a:rPr>
              <a:t>Г1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ru-RU" sz="1600" i="1" dirty="0" smtClean="0">
                <a:latin typeface="Times New Roman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latin typeface="Times New Roman"/>
                <a:cs typeface="Times New Roman" panose="02020603050405020304" pitchFamily="18" charset="0"/>
              </a:rPr>
              <a:t>генератор, </a:t>
            </a:r>
            <a:r>
              <a:rPr lang="ru-RU" sz="1600" dirty="0">
                <a:latin typeface="Times New Roman"/>
                <a:cs typeface="Times New Roman" panose="02020603050405020304" pitchFamily="18" charset="0"/>
              </a:rPr>
              <a:t>уже работающий на шины станции и </a:t>
            </a:r>
            <a:r>
              <a:rPr lang="ru-RU" sz="1600" dirty="0" smtClean="0">
                <a:latin typeface="Times New Roman"/>
                <a:cs typeface="Times New Roman" panose="02020603050405020304" pitchFamily="18" charset="0"/>
              </a:rPr>
              <a:t>сеть; </a:t>
            </a:r>
            <a:r>
              <a:rPr lang="ru-RU" sz="1600" i="1" dirty="0" smtClean="0">
                <a:latin typeface="Times New Roman"/>
                <a:cs typeface="Times New Roman" panose="02020603050405020304" pitchFamily="18" charset="0"/>
              </a:rPr>
              <a:t>Г2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1600" i="1" dirty="0">
                <a:latin typeface="Times New Roman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latin typeface="Times New Roman"/>
                <a:cs typeface="Times New Roman" panose="02020603050405020304" pitchFamily="18" charset="0"/>
              </a:rPr>
              <a:t>включаемый </a:t>
            </a:r>
            <a:r>
              <a:rPr lang="ru-RU" sz="1600" dirty="0">
                <a:latin typeface="Times New Roman"/>
                <a:cs typeface="Times New Roman" panose="02020603050405020304" pitchFamily="18" charset="0"/>
              </a:rPr>
              <a:t>на параллельную работу </a:t>
            </a:r>
            <a:r>
              <a:rPr lang="ru-RU" sz="1600" dirty="0" smtClean="0">
                <a:latin typeface="Times New Roman"/>
                <a:cs typeface="Times New Roman" panose="02020603050405020304" pitchFamily="18" charset="0"/>
              </a:rPr>
              <a:t>генератор; </a:t>
            </a:r>
            <a:r>
              <a:rPr lang="ru-RU" sz="1600" i="1" dirty="0" smtClean="0">
                <a:latin typeface="Times New Roman"/>
                <a:cs typeface="Times New Roman" panose="02020603050405020304" pitchFamily="18" charset="0"/>
              </a:rPr>
              <a:t>В1, В2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600" dirty="0" smtClean="0">
                <a:latin typeface="Times New Roman"/>
                <a:cs typeface="Times New Roman" panose="02020603050405020304" pitchFamily="18" charset="0"/>
              </a:rPr>
              <a:t>выключатели;</a:t>
            </a:r>
            <a:r>
              <a:rPr lang="ru-RU" sz="1600" i="1" dirty="0" smtClean="0">
                <a:latin typeface="Times New Roman"/>
                <a:cs typeface="Times New Roman" panose="02020603050405020304" pitchFamily="18" charset="0"/>
              </a:rPr>
              <a:t> V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1600" i="1" dirty="0">
                <a:latin typeface="Times New Roman"/>
                <a:cs typeface="Times New Roman" panose="02020603050405020304" pitchFamily="18" charset="0"/>
              </a:rPr>
              <a:t> </a:t>
            </a:r>
            <a:r>
              <a:rPr lang="ru-RU" sz="1600" dirty="0">
                <a:latin typeface="Times New Roman"/>
                <a:cs typeface="Times New Roman" panose="02020603050405020304" pitchFamily="18" charset="0"/>
              </a:rPr>
              <a:t>вольтметр имеющий растянутую шкалу в области нуля (нулевой вольтметр); </a:t>
            </a:r>
            <a:r>
              <a:rPr lang="ru-RU" sz="1600" i="1" dirty="0" smtClean="0">
                <a:latin typeface="Times New Roman"/>
                <a:cs typeface="Times New Roman" panose="02020603050405020304" pitchFamily="18" charset="0"/>
              </a:rPr>
              <a:t>П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1600" i="1" dirty="0">
                <a:latin typeface="Times New Roman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/>
                <a:cs typeface="Times New Roman" panose="02020603050405020304" pitchFamily="18" charset="0"/>
              </a:rPr>
              <a:t>вольтметровый</a:t>
            </a:r>
            <a:r>
              <a:rPr lang="ru-RU" sz="1600" dirty="0" smtClean="0">
                <a:latin typeface="Times New Roman"/>
                <a:cs typeface="Times New Roman" panose="02020603050405020304" pitchFamily="18" charset="0"/>
              </a:rPr>
              <a:t> переключатель; </a:t>
            </a:r>
            <a:r>
              <a:rPr lang="ru-RU" sz="1600" i="1" dirty="0" smtClean="0">
                <a:latin typeface="Times New Roman"/>
                <a:cs typeface="Times New Roman" panose="02020603050405020304" pitchFamily="18" charset="0"/>
              </a:rPr>
              <a:t>С</a:t>
            </a:r>
            <a:r>
              <a:rPr lang="ru-RU" sz="1600" i="1" dirty="0">
                <a:latin typeface="Times New Roman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1600" i="1" dirty="0" smtClean="0">
                <a:latin typeface="Times New Roman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latin typeface="Times New Roman"/>
                <a:cs typeface="Times New Roman" panose="02020603050405020304" pitchFamily="18" charset="0"/>
              </a:rPr>
              <a:t> ламповый синхроноскоп, </a:t>
            </a:r>
            <a:r>
              <a:rPr lang="ru-RU" sz="1600" dirty="0">
                <a:latin typeface="Times New Roman"/>
                <a:cs typeface="Times New Roman" panose="02020603050405020304" pitchFamily="18" charset="0"/>
              </a:rPr>
              <a:t>каждая из ламп </a:t>
            </a:r>
            <a:r>
              <a:rPr lang="ru-RU" sz="1600" i="1" dirty="0">
                <a:latin typeface="Times New Roman"/>
                <a:cs typeface="Times New Roman" panose="02020603050405020304" pitchFamily="18" charset="0"/>
              </a:rPr>
              <a:t>1, 2, 3 </a:t>
            </a:r>
            <a:r>
              <a:rPr lang="ru-RU" sz="1600" dirty="0">
                <a:latin typeface="Times New Roman"/>
                <a:cs typeface="Times New Roman" panose="02020603050405020304" pitchFamily="18" charset="0"/>
              </a:rPr>
              <a:t>которого </a:t>
            </a:r>
            <a:r>
              <a:rPr lang="ru-RU" sz="1600" dirty="0" smtClean="0">
                <a:latin typeface="Times New Roman"/>
                <a:cs typeface="Times New Roman" panose="02020603050405020304" pitchFamily="18" charset="0"/>
              </a:rPr>
              <a:t>включена:</a:t>
            </a:r>
          </a:p>
          <a:p>
            <a:pPr marL="0" indent="457200" algn="just">
              <a:buNone/>
            </a:pPr>
            <a:r>
              <a:rPr lang="ru-RU" sz="1600" dirty="0" smtClean="0">
                <a:latin typeface="Times New Roman"/>
                <a:cs typeface="Times New Roman" panose="02020603050405020304" pitchFamily="18" charset="0"/>
              </a:rPr>
              <a:t>а) между </a:t>
            </a:r>
            <a:r>
              <a:rPr lang="ru-RU" sz="1600" dirty="0">
                <a:latin typeface="Times New Roman"/>
                <a:cs typeface="Times New Roman" panose="02020603050405020304" pitchFamily="18" charset="0"/>
              </a:rPr>
              <a:t>контактами одной и той же фазы или полюса выключателя </a:t>
            </a:r>
            <a:r>
              <a:rPr lang="ru-RU" sz="1600" i="1" dirty="0">
                <a:latin typeface="Times New Roman"/>
                <a:cs typeface="Times New Roman" panose="02020603050405020304" pitchFamily="18" charset="0"/>
              </a:rPr>
              <a:t>В2</a:t>
            </a:r>
            <a:r>
              <a:rPr lang="ru-RU" sz="1600" dirty="0" smtClean="0">
                <a:latin typeface="Times New Roman"/>
                <a:cs typeface="Times New Roman" panose="02020603050405020304" pitchFamily="18" charset="0"/>
              </a:rPr>
              <a:t>.</a:t>
            </a:r>
          </a:p>
          <a:p>
            <a:pPr marL="0" indent="457200" algn="just">
              <a:buNone/>
            </a:pPr>
            <a:r>
              <a:rPr lang="ru-RU" sz="1600" dirty="0">
                <a:latin typeface="Times New Roman"/>
                <a:cs typeface="Times New Roman" panose="02020603050405020304" pitchFamily="18" charset="0"/>
              </a:rPr>
              <a:t>б) лампа</a:t>
            </a:r>
            <a:r>
              <a:rPr lang="ru-RU" sz="1600" i="1" dirty="0">
                <a:latin typeface="Times New Roman"/>
                <a:cs typeface="Times New Roman" panose="02020603050405020304" pitchFamily="18" charset="0"/>
              </a:rPr>
              <a:t> 1 </a:t>
            </a:r>
            <a:r>
              <a:rPr lang="ru-RU" sz="1600" dirty="0">
                <a:latin typeface="Times New Roman"/>
                <a:cs typeface="Times New Roman" panose="02020603050405020304" pitchFamily="18" charset="0"/>
              </a:rPr>
              <a:t>включена </a:t>
            </a:r>
            <a:r>
              <a:rPr lang="ru-RU" sz="1600" dirty="0" smtClean="0">
                <a:latin typeface="Times New Roman"/>
                <a:cs typeface="Times New Roman" panose="02020603050405020304" pitchFamily="18" charset="0"/>
              </a:rPr>
              <a:t>между </a:t>
            </a:r>
            <a:r>
              <a:rPr lang="ru-RU" sz="1600" dirty="0">
                <a:latin typeface="Times New Roman"/>
                <a:cs typeface="Times New Roman" panose="02020603050405020304" pitchFamily="18" charset="0"/>
              </a:rPr>
              <a:t>контактами одной и той же </a:t>
            </a:r>
            <a:r>
              <a:rPr lang="ru-RU" sz="1600" dirty="0" smtClean="0">
                <a:latin typeface="Times New Roman"/>
                <a:cs typeface="Times New Roman" panose="02020603050405020304" pitchFamily="18" charset="0"/>
              </a:rPr>
              <a:t>фазы, </a:t>
            </a:r>
            <a:r>
              <a:rPr lang="ru-RU" sz="1600" dirty="0">
                <a:latin typeface="Times New Roman"/>
                <a:cs typeface="Times New Roman" panose="02020603050405020304" pitchFamily="18" charset="0"/>
              </a:rPr>
              <a:t>а лампы </a:t>
            </a:r>
            <a:r>
              <a:rPr lang="ru-RU" sz="1600" i="1" dirty="0">
                <a:latin typeface="Times New Roman"/>
                <a:cs typeface="Times New Roman" panose="02020603050405020304" pitchFamily="18" charset="0"/>
              </a:rPr>
              <a:t>2</a:t>
            </a:r>
            <a:r>
              <a:rPr lang="ru-RU" sz="1600" dirty="0">
                <a:latin typeface="Times New Roman"/>
                <a:cs typeface="Times New Roman" panose="02020603050405020304" pitchFamily="18" charset="0"/>
              </a:rPr>
              <a:t> и </a:t>
            </a:r>
            <a:r>
              <a:rPr lang="ru-RU" sz="1600" i="1" dirty="0">
                <a:latin typeface="Times New Roman"/>
                <a:cs typeface="Times New Roman" panose="02020603050405020304" pitchFamily="18" charset="0"/>
              </a:rPr>
              <a:t>3</a:t>
            </a:r>
            <a:r>
              <a:rPr lang="ru-RU" sz="1600" dirty="0">
                <a:latin typeface="Times New Roman"/>
                <a:cs typeface="Times New Roman" panose="02020603050405020304" pitchFamily="18" charset="0"/>
              </a:rPr>
              <a:t> – между различными фазами генератора и сети. </a:t>
            </a:r>
            <a:endParaRPr lang="ru-RU" sz="1600" dirty="0" smtClean="0">
              <a:latin typeface="Times New Roman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endParaRPr lang="ru-RU" sz="2000" dirty="0">
              <a:latin typeface="Times New Roman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endParaRPr lang="ru-RU" sz="2000" dirty="0" smtClean="0">
              <a:latin typeface="Times New Roman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endParaRPr lang="ru-RU" sz="2000" dirty="0">
              <a:latin typeface="Times New Roman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endParaRPr lang="ru-RU" sz="2000" dirty="0" smtClean="0">
              <a:latin typeface="Times New Roman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endParaRPr lang="ru-RU" sz="2000" dirty="0">
              <a:latin typeface="Times New Roman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2000" dirty="0" smtClean="0">
              <a:solidFill>
                <a:srgbClr val="7030A0"/>
              </a:solidFill>
            </a:endParaRPr>
          </a:p>
          <a:p>
            <a:pPr marL="0" indent="0" algn="ctr">
              <a:buNone/>
            </a:pPr>
            <a:endParaRPr lang="ru-RU" sz="20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4472" y="1124744"/>
            <a:ext cx="2915920" cy="3524250"/>
          </a:xfrm>
          <a:prstGeom prst="rect">
            <a:avLst/>
          </a:prstGeom>
        </p:spPr>
      </p:pic>
      <p:pic>
        <p:nvPicPr>
          <p:cNvPr id="5" name="Рисунок 4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008" y="1124744"/>
            <a:ext cx="2991485" cy="35058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6436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fontScale="92500" lnSpcReduction="10000"/>
          </a:bodyPr>
          <a:lstStyle/>
          <a:p>
            <a:pPr marL="0" indent="457200" algn="just">
              <a:buNone/>
            </a:pPr>
            <a:r>
              <a:rPr lang="ru-RU" sz="2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соблюдении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приведенных выше </a:t>
            </a:r>
            <a:r>
              <a:rPr lang="ru-RU" sz="2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условий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напряжения на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всех лампах одновременно равны нулю и лампы не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светятся. Генератор 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Г2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помощью выключателя 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В2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подключаем на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параллельную работу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457200" algn="just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ctr">
              <a:buNone/>
            </a:pP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Кривые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 во времени напряжений генератора  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,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сети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и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ламп   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при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неравенстве частот сети и генератора</a:t>
            </a:r>
            <a:endParaRPr lang="ru-RU" sz="1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r>
              <a:rPr lang="ru-RU" sz="2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практике.</a:t>
            </a:r>
            <a:endParaRPr lang="ru-RU" sz="20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Достичь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точного равенства частот 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течение даже небольшого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промежутка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времени практически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невозможно 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поэтому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напряжения        </a:t>
            </a:r>
          </a:p>
          <a:p>
            <a:pPr marL="0" indent="0" algn="just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лампах 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1, 2, 3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(рисунок 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пульсируют с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частотой            ,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если эта частота мала, то лампы загораются и погасают с такой же частотой.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Частота           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соответствует частоте пульсаций напряжения (штриховые кривые на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рисунке).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Путем регулирования частоты генератора необходимо добиться того, чтобы частота загорания и погасания ламп была минимальна (период 3-5 сек), и произвести затем включение выключателя 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В2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момент времени, когда лампы не горят.</a:t>
            </a:r>
          </a:p>
          <a:p>
            <a:pPr marL="0" indent="457200" algn="just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412776"/>
            <a:ext cx="4115156" cy="777307"/>
          </a:xfrm>
          <a:prstGeom prst="rect">
            <a:avLst/>
          </a:prstGeom>
        </p:spPr>
      </p:pic>
      <p:pic>
        <p:nvPicPr>
          <p:cNvPr id="6" name="Рисунок 5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1340768"/>
            <a:ext cx="4115156" cy="1024217"/>
          </a:xfrm>
          <a:prstGeom prst="rect">
            <a:avLst/>
          </a:prstGeom>
        </p:spPr>
      </p:pic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4" name="Объект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1516159"/>
              </p:ext>
            </p:extLst>
          </p:nvPr>
        </p:nvGraphicFramePr>
        <p:xfrm>
          <a:off x="6516216" y="2443401"/>
          <a:ext cx="301998" cy="3375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57" name="Equation" r:id="rId6" imgW="215713" imgH="241091" progId="Equation.DSMT4">
                  <p:embed/>
                </p:oleObj>
              </mc:Choice>
              <mc:Fallback>
                <p:oleObj name="Equation" r:id="rId6" imgW="215713" imgH="241091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16216" y="2443401"/>
                        <a:ext cx="301998" cy="33752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6" name="Объект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5876486"/>
              </p:ext>
            </p:extLst>
          </p:nvPr>
        </p:nvGraphicFramePr>
        <p:xfrm>
          <a:off x="7452320" y="2443255"/>
          <a:ext cx="284357" cy="3376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58" name="Equation" r:id="rId8" imgW="203112" imgH="241195" progId="Equation.DSMT4">
                  <p:embed/>
                </p:oleObj>
              </mc:Choice>
              <mc:Fallback>
                <p:oleObj name="Equation" r:id="rId8" imgW="203112" imgH="241195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52320" y="2443255"/>
                        <a:ext cx="284357" cy="33767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8" name="Объект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3349828"/>
              </p:ext>
            </p:extLst>
          </p:nvPr>
        </p:nvGraphicFramePr>
        <p:xfrm>
          <a:off x="1691680" y="2708920"/>
          <a:ext cx="764208" cy="3376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59" name="Equation" r:id="rId10" imgW="545863" imgH="241195" progId="Equation.DSMT4">
                  <p:embed/>
                </p:oleObj>
              </mc:Choice>
              <mc:Fallback>
                <p:oleObj name="Equation" r:id="rId10" imgW="545863" imgH="241195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680" y="2708920"/>
                        <a:ext cx="764208" cy="33767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0" name="Объект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508236"/>
              </p:ext>
            </p:extLst>
          </p:nvPr>
        </p:nvGraphicFramePr>
        <p:xfrm>
          <a:off x="4788024" y="3356992"/>
          <a:ext cx="685502" cy="2894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60" name="Equation" r:id="rId12" imgW="571252" imgH="241195" progId="Equation.DSMT4">
                  <p:embed/>
                </p:oleObj>
              </mc:Choice>
              <mc:Fallback>
                <p:oleObj name="Equation" r:id="rId12" imgW="571252" imgH="241195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8024" y="3356992"/>
                        <a:ext cx="685502" cy="28943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1446636"/>
              </p:ext>
            </p:extLst>
          </p:nvPr>
        </p:nvGraphicFramePr>
        <p:xfrm>
          <a:off x="7781470" y="3646426"/>
          <a:ext cx="761670" cy="2894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61" name="Equation" r:id="rId14" imgW="634725" imgH="241195" progId="Equation.DSMT4">
                  <p:embed/>
                </p:oleObj>
              </mc:Choice>
              <mc:Fallback>
                <p:oleObj name="Equation" r:id="rId14" imgW="634725" imgH="241195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81470" y="3646426"/>
                        <a:ext cx="761670" cy="28943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3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2094253"/>
              </p:ext>
            </p:extLst>
          </p:nvPr>
        </p:nvGraphicFramePr>
        <p:xfrm>
          <a:off x="5917954" y="3905218"/>
          <a:ext cx="670270" cy="2894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62" name="Equation" r:id="rId16" imgW="558558" imgH="241195" progId="Equation.DSMT4">
                  <p:embed/>
                </p:oleObj>
              </mc:Choice>
              <mc:Fallback>
                <p:oleObj name="Equation" r:id="rId16" imgW="558558" imgH="241195" progId="Equation.DSMT4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7954" y="3905218"/>
                        <a:ext cx="670270" cy="28943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Объект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9935205"/>
              </p:ext>
            </p:extLst>
          </p:nvPr>
        </p:nvGraphicFramePr>
        <p:xfrm>
          <a:off x="1834637" y="4509120"/>
          <a:ext cx="670270" cy="2894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63" name="Equation" r:id="rId18" imgW="558558" imgH="241195" progId="Equation.DSMT4">
                  <p:embed/>
                </p:oleObj>
              </mc:Choice>
              <mc:Fallback>
                <p:oleObj name="Equation" r:id="rId18" imgW="558558" imgH="241195" progId="Equation.DSMT4">
                  <p:embed/>
                  <p:pic>
                    <p:nvPicPr>
                      <p:cNvPr id="10" name="Объект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4637" y="4509120"/>
                        <a:ext cx="670270" cy="28943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0226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895</TotalTime>
  <Words>1113</Words>
  <Application>Microsoft Office PowerPoint</Application>
  <PresentationFormat>Экран (4:3)</PresentationFormat>
  <Paragraphs>190</Paragraphs>
  <Slides>13</Slides>
  <Notes>2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3</vt:i4>
      </vt:variant>
      <vt:variant>
        <vt:lpstr>Заголовки слайдов</vt:lpstr>
      </vt:variant>
      <vt:variant>
        <vt:i4>13</vt:i4>
      </vt:variant>
    </vt:vector>
  </HeadingPairs>
  <TitlesOfParts>
    <vt:vector size="20" baseType="lpstr">
      <vt:lpstr>Arial</vt:lpstr>
      <vt:lpstr>Calibri</vt:lpstr>
      <vt:lpstr>Times New Roman</vt:lpstr>
      <vt:lpstr>Тема Office</vt:lpstr>
      <vt:lpstr>Visio</vt:lpstr>
      <vt:lpstr>Equation</vt:lpstr>
      <vt:lpstr>Документ Microsoft Visio</vt:lpstr>
      <vt:lpstr>Лабораторная работа № 5. Ручное/автоматическое управление включением синхронного генератора на параллельную работу по способу самосинхронизации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Ершов А.Б.</dc:creator>
  <cp:lastModifiedBy>vik</cp:lastModifiedBy>
  <cp:revision>71</cp:revision>
  <dcterms:modified xsi:type="dcterms:W3CDTF">2018-03-16T07:22:45Z</dcterms:modified>
</cp:coreProperties>
</file>